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00" d="100"/>
          <a:sy n="100" d="100"/>
        </p:scale>
        <p:origin x="-946" y="-5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D26E21-927B-4935-AB7D-BF1D01E61D0B}" type="datetimeFigureOut">
              <a:rPr lang="en-IN" smtClean="0"/>
              <a:t>05-10-2019</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F20898-98FF-4C50-B6F7-D7CC6377A31A}" type="slidenum">
              <a:rPr lang="en-IN" smtClean="0"/>
              <a:t>‹#›</a:t>
            </a:fld>
            <a:endParaRPr lang="en-IN"/>
          </a:p>
        </p:txBody>
      </p:sp>
    </p:spTree>
    <p:extLst>
      <p:ext uri="{BB962C8B-B14F-4D97-AF65-F5344CB8AC3E}">
        <p14:creationId xmlns:p14="http://schemas.microsoft.com/office/powerpoint/2010/main" val="2386132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2F20898-98FF-4C50-B6F7-D7CC6377A31A}" type="slidenum">
              <a:rPr lang="en-IN" smtClean="0"/>
              <a:t>1</a:t>
            </a:fld>
            <a:endParaRPr lang="en-IN"/>
          </a:p>
        </p:txBody>
      </p:sp>
    </p:spTree>
    <p:extLst>
      <p:ext uri="{BB962C8B-B14F-4D97-AF65-F5344CB8AC3E}">
        <p14:creationId xmlns:p14="http://schemas.microsoft.com/office/powerpoint/2010/main" val="35296480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DDFC562-9D76-425A-A77C-1590F3A9DE16}" type="datetime1">
              <a:rPr lang="en-IN" smtClean="0"/>
              <a:t>05-10-2019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239654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985EE91-8730-44A3-98F6-52D7665937CA}" type="datetime1">
              <a:rPr lang="en-IN" smtClean="0"/>
              <a:t>05-10-2019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1788567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DE6ADB9-B353-4CA7-A37A-CE5F40368727}" type="datetime1">
              <a:rPr lang="en-IN" smtClean="0"/>
              <a:t>05-10-2019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154532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075A5-CA63-4237-BEBB-62629A6C1183}" type="datetime1">
              <a:rPr lang="en-IN" smtClean="0"/>
              <a:t>05-10-2019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691374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5ACE0D-761C-44E9-9D34-72F1BE0D06C9}" type="datetime1">
              <a:rPr lang="en-IN" smtClean="0"/>
              <a:t>05-10-2019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80389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DA3891F5-0FE4-403F-AE41-EB2A039C5AC5}" type="datetime1">
              <a:rPr lang="en-IN" smtClean="0"/>
              <a:t>05-10-2019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533390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B63FA9B-AC0D-4B4B-B740-0B6625F77B8B}" type="datetime1">
              <a:rPr lang="en-IN" smtClean="0"/>
              <a:t>05-10-2019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1456938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00390E88-366B-4ADB-8558-2A0CFCD573BE}" type="datetime1">
              <a:rPr lang="en-IN" smtClean="0"/>
              <a:t>05-10-2019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4151484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0CA760-3BB4-4AFB-B94B-F97556C2AA07}" type="datetime1">
              <a:rPr lang="en-IN" smtClean="0"/>
              <a:t>05-10-2019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1757682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F9279C6-5609-4449-A6AA-4379B1257F8C}" type="datetime1">
              <a:rPr lang="en-IN" smtClean="0"/>
              <a:t>05-10-2019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2739639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8E7CF8-AAAA-476C-BA7A-A9B35ED64692}" type="datetime1">
              <a:rPr lang="en-IN" smtClean="0"/>
              <a:t>05-10-2019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2B380C-CAFD-4666-841D-79CAAFD7B2BC}" type="slidenum">
              <a:rPr lang="en-IN" smtClean="0"/>
              <a:t>‹#›</a:t>
            </a:fld>
            <a:endParaRPr lang="en-IN"/>
          </a:p>
        </p:txBody>
      </p:sp>
    </p:spTree>
    <p:extLst>
      <p:ext uri="{BB962C8B-B14F-4D97-AF65-F5344CB8AC3E}">
        <p14:creationId xmlns:p14="http://schemas.microsoft.com/office/powerpoint/2010/main" val="1331761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E81BF6-E226-47B7-A79E-99F750536A72}" type="datetime1">
              <a:rPr lang="en-IN" smtClean="0"/>
              <a:t>05-10-2019</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2B380C-CAFD-4666-841D-79CAAFD7B2BC}" type="slidenum">
              <a:rPr lang="en-IN" smtClean="0"/>
              <a:t>‹#›</a:t>
            </a:fld>
            <a:endParaRPr lang="en-IN"/>
          </a:p>
        </p:txBody>
      </p:sp>
    </p:spTree>
    <p:extLst>
      <p:ext uri="{BB962C8B-B14F-4D97-AF65-F5344CB8AC3E}">
        <p14:creationId xmlns:p14="http://schemas.microsoft.com/office/powerpoint/2010/main" val="17772444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3528" y="2130425"/>
            <a:ext cx="8134672" cy="1470025"/>
          </a:xfrm>
        </p:spPr>
        <p:txBody>
          <a:bodyPr>
            <a:normAutofit/>
          </a:bodyPr>
          <a:lstStyle/>
          <a:p>
            <a:pPr algn="l"/>
            <a:r>
              <a:rPr lang="en-IN" sz="4000" dirty="0" smtClean="0"/>
              <a:t>Food Delivery </a:t>
            </a:r>
            <a:r>
              <a:rPr lang="en-IN" sz="4000" dirty="0"/>
              <a:t>F</a:t>
            </a:r>
            <a:r>
              <a:rPr lang="en-IN" sz="4000" dirty="0" smtClean="0"/>
              <a:t>rom Restaurants</a:t>
            </a:r>
            <a:endParaRPr lang="en-IN" sz="4000" dirty="0"/>
          </a:p>
        </p:txBody>
      </p:sp>
      <p:sp>
        <p:nvSpPr>
          <p:cNvPr id="3" name="Subtitle 2"/>
          <p:cNvSpPr>
            <a:spLocks noGrp="1"/>
          </p:cNvSpPr>
          <p:nvPr>
            <p:ph type="subTitle" idx="1"/>
          </p:nvPr>
        </p:nvSpPr>
        <p:spPr>
          <a:xfrm>
            <a:off x="323528" y="3140968"/>
            <a:ext cx="9073008" cy="1752600"/>
          </a:xfrm>
        </p:spPr>
        <p:txBody>
          <a:bodyPr>
            <a:normAutofit/>
          </a:bodyPr>
          <a:lstStyle/>
          <a:p>
            <a:pPr marL="457200" indent="-457200" algn="l">
              <a:buFont typeface="Arial" pitchFamily="34" charset="0"/>
              <a:buChar char="•"/>
            </a:pPr>
            <a:r>
              <a:rPr lang="en-IN" sz="2400" dirty="0" smtClean="0"/>
              <a:t>Consumer’s Orders delivery planning</a:t>
            </a:r>
            <a:endParaRPr lang="en-IN" sz="2400" dirty="0" smtClean="0"/>
          </a:p>
          <a:p>
            <a:pPr marL="457200" indent="-457200" algn="l">
              <a:buFont typeface="Arial" pitchFamily="34" charset="0"/>
              <a:buChar char="•"/>
            </a:pPr>
            <a:r>
              <a:rPr lang="en-IN" sz="2400" dirty="0" smtClean="0"/>
              <a:t>Optimization of delivery route</a:t>
            </a:r>
            <a:endParaRPr lang="en-IN" sz="2400" dirty="0"/>
          </a:p>
        </p:txBody>
      </p:sp>
      <p:sp>
        <p:nvSpPr>
          <p:cNvPr id="4" name="Slide Number Placeholder 3"/>
          <p:cNvSpPr>
            <a:spLocks noGrp="1"/>
          </p:cNvSpPr>
          <p:nvPr>
            <p:ph type="sldNum" sz="quarter" idx="12"/>
          </p:nvPr>
        </p:nvSpPr>
        <p:spPr/>
        <p:txBody>
          <a:bodyPr/>
          <a:lstStyle/>
          <a:p>
            <a:fld id="{012B380C-CAFD-4666-841D-79CAAFD7B2BC}" type="slidenum">
              <a:rPr lang="en-IN" smtClean="0"/>
              <a:t>1</a:t>
            </a:fld>
            <a:endParaRPr lang="en-IN"/>
          </a:p>
        </p:txBody>
      </p:sp>
    </p:spTree>
    <p:extLst>
      <p:ext uri="{BB962C8B-B14F-4D97-AF65-F5344CB8AC3E}">
        <p14:creationId xmlns:p14="http://schemas.microsoft.com/office/powerpoint/2010/main" val="1501807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IN" sz="3100" b="1" i="1" dirty="0"/>
              <a:t>Orders </a:t>
            </a:r>
            <a:r>
              <a:rPr lang="en-IN" sz="3100" b="1" i="1" dirty="0" smtClean="0"/>
              <a:t>delivery </a:t>
            </a:r>
            <a:r>
              <a:rPr lang="en-IN" sz="3100" b="1" i="1" dirty="0"/>
              <a:t>Planning </a:t>
            </a:r>
            <a:r>
              <a:rPr lang="en-IN" sz="3100" b="1" i="1" dirty="0" smtClean="0"/>
              <a:t>–</a:t>
            </a:r>
            <a:r>
              <a:rPr lang="en-IN" b="1" i="1" dirty="0" smtClean="0"/>
              <a:t> </a:t>
            </a:r>
            <a:br>
              <a:rPr lang="en-IN" b="1" i="1" dirty="0" smtClean="0"/>
            </a:br>
            <a:r>
              <a:rPr lang="en-IN" sz="2000" b="1" i="1" dirty="0" smtClean="0"/>
              <a:t>2</a:t>
            </a:r>
            <a:r>
              <a:rPr lang="en-IN" sz="2000" b="1" i="1" dirty="0"/>
              <a:t>, Identifying the customers locations for the restaurants</a:t>
            </a:r>
            <a:r>
              <a:rPr lang="en-IN" sz="2000" b="1" dirty="0"/>
              <a:t/>
            </a:r>
            <a:br>
              <a:rPr lang="en-IN" sz="2000" b="1" dirty="0"/>
            </a:br>
            <a:endParaRPr lang="en-IN" sz="2000" dirty="0"/>
          </a:p>
        </p:txBody>
      </p:sp>
      <p:sp>
        <p:nvSpPr>
          <p:cNvPr id="3" name="Content Placeholder 2"/>
          <p:cNvSpPr>
            <a:spLocks noGrp="1"/>
          </p:cNvSpPr>
          <p:nvPr>
            <p:ph idx="1"/>
          </p:nvPr>
        </p:nvSpPr>
        <p:spPr>
          <a:xfrm>
            <a:off x="457200" y="1196752"/>
            <a:ext cx="8229600" cy="3701008"/>
          </a:xfrm>
        </p:spPr>
        <p:txBody>
          <a:bodyPr>
            <a:normAutofit/>
          </a:bodyPr>
          <a:lstStyle/>
          <a:p>
            <a:r>
              <a:rPr lang="en-IN" sz="1600" dirty="0"/>
              <a:t>The Customers locations for the above created restaurant clusters can be </a:t>
            </a:r>
            <a:r>
              <a:rPr lang="en-IN" sz="1600" dirty="0" smtClean="0"/>
              <a:t>obtained </a:t>
            </a:r>
            <a:r>
              <a:rPr lang="en-IN" sz="1600" dirty="0"/>
              <a:t>dynamically from the </a:t>
            </a:r>
            <a:r>
              <a:rPr lang="en-IN" sz="1600" dirty="0" smtClean="0"/>
              <a:t>restaurant </a:t>
            </a:r>
            <a:r>
              <a:rPr lang="en-IN" sz="1600" dirty="0"/>
              <a:t>online </a:t>
            </a:r>
            <a:r>
              <a:rPr lang="en-IN" sz="1600" dirty="0" smtClean="0"/>
              <a:t>portals.</a:t>
            </a:r>
          </a:p>
          <a:p>
            <a:r>
              <a:rPr lang="en-IN" sz="1600" dirty="0" smtClean="0"/>
              <a:t> </a:t>
            </a:r>
            <a:r>
              <a:rPr lang="en-IN" sz="1600" dirty="0"/>
              <a:t>Here </a:t>
            </a:r>
            <a:r>
              <a:rPr lang="en-IN" sz="1600" dirty="0" smtClean="0"/>
              <a:t>in this project, random </a:t>
            </a:r>
            <a:r>
              <a:rPr lang="en-IN" sz="1600" dirty="0"/>
              <a:t>nearby location is considered as the customer location, in actual implementation we </a:t>
            </a:r>
            <a:r>
              <a:rPr lang="en-IN" sz="1600" dirty="0" smtClean="0"/>
              <a:t>have to </a:t>
            </a:r>
            <a:r>
              <a:rPr lang="en-IN" sz="1600" dirty="0"/>
              <a:t>get this </a:t>
            </a:r>
            <a:r>
              <a:rPr lang="en-IN" sz="1600" dirty="0" smtClean="0"/>
              <a:t>information </a:t>
            </a:r>
            <a:r>
              <a:rPr lang="en-IN" sz="1600" dirty="0"/>
              <a:t>from the online restaurant portal</a:t>
            </a:r>
            <a:r>
              <a:rPr lang="en-IN" sz="1600" dirty="0" smtClean="0"/>
              <a:t>.</a:t>
            </a:r>
          </a:p>
          <a:p>
            <a:r>
              <a:rPr lang="en-IN" sz="1600" dirty="0" smtClean="0"/>
              <a:t>For simplicity the customer locations are chosen such that the location of the customers fall within the cluster zone as shown in yellow circle below and assumed only one customer for each restaurant..</a:t>
            </a:r>
            <a:endParaRPr lang="en-IN" sz="1600" dirty="0"/>
          </a:p>
        </p:txBody>
      </p:sp>
      <p:sp>
        <p:nvSpPr>
          <p:cNvPr id="4" name="Slide Number Placeholder 3"/>
          <p:cNvSpPr>
            <a:spLocks noGrp="1"/>
          </p:cNvSpPr>
          <p:nvPr>
            <p:ph type="sldNum" sz="quarter" idx="12"/>
          </p:nvPr>
        </p:nvSpPr>
        <p:spPr/>
        <p:txBody>
          <a:bodyPr/>
          <a:lstStyle/>
          <a:p>
            <a:fld id="{012B380C-CAFD-4666-841D-79CAAFD7B2BC}" type="slidenum">
              <a:rPr lang="en-IN" smtClean="0"/>
              <a:t>10</a:t>
            </a:fld>
            <a:endParaRPr lang="en-IN"/>
          </a:p>
        </p:txBody>
      </p:sp>
      <p:grpSp>
        <p:nvGrpSpPr>
          <p:cNvPr id="11" name="Group 10"/>
          <p:cNvGrpSpPr/>
          <p:nvPr/>
        </p:nvGrpSpPr>
        <p:grpSpPr>
          <a:xfrm>
            <a:off x="971600" y="3140968"/>
            <a:ext cx="5616624" cy="3312368"/>
            <a:chOff x="899592" y="2852936"/>
            <a:chExt cx="5904656" cy="3456384"/>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2852936"/>
              <a:ext cx="5904656" cy="345638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Oval 4"/>
            <p:cNvSpPr/>
            <p:nvPr/>
          </p:nvSpPr>
          <p:spPr>
            <a:xfrm>
              <a:off x="3305410" y="3698480"/>
              <a:ext cx="868767" cy="91058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p:cNvSpPr/>
            <p:nvPr/>
          </p:nvSpPr>
          <p:spPr>
            <a:xfrm>
              <a:off x="3305410" y="4609065"/>
              <a:ext cx="1069252" cy="65041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p:cNvSpPr/>
            <p:nvPr/>
          </p:nvSpPr>
          <p:spPr>
            <a:xfrm>
              <a:off x="3205167" y="5259483"/>
              <a:ext cx="1069252" cy="65041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p:cNvSpPr/>
            <p:nvPr/>
          </p:nvSpPr>
          <p:spPr>
            <a:xfrm>
              <a:off x="4572000" y="3958647"/>
              <a:ext cx="1069252" cy="65041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p:cNvSpPr/>
            <p:nvPr/>
          </p:nvSpPr>
          <p:spPr>
            <a:xfrm>
              <a:off x="4040520" y="3373270"/>
              <a:ext cx="467798" cy="65041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613624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normAutofit fontScale="90000"/>
          </a:bodyPr>
          <a:lstStyle/>
          <a:p>
            <a:pPr algn="l"/>
            <a:r>
              <a:rPr lang="en-IN" sz="3100" b="1" i="1" dirty="0"/>
              <a:t>Orders </a:t>
            </a:r>
            <a:r>
              <a:rPr lang="en-IN" sz="3100" b="1" i="1" dirty="0" smtClean="0"/>
              <a:t>delivery </a:t>
            </a:r>
            <a:r>
              <a:rPr lang="en-IN" sz="3100" b="1" i="1" dirty="0"/>
              <a:t>Planning </a:t>
            </a:r>
            <a:r>
              <a:rPr lang="en-IN" sz="3100" b="1" i="1" dirty="0" smtClean="0"/>
              <a:t>–</a:t>
            </a:r>
            <a:r>
              <a:rPr lang="en-IN" b="1" i="1" dirty="0" smtClean="0"/>
              <a:t> </a:t>
            </a:r>
            <a:br>
              <a:rPr lang="en-IN" b="1" i="1" dirty="0" smtClean="0"/>
            </a:br>
            <a:r>
              <a:rPr lang="en-IN" sz="2000" b="1" i="1" dirty="0" smtClean="0"/>
              <a:t>3</a:t>
            </a:r>
            <a:r>
              <a:rPr lang="en-IN" sz="2000" b="1" i="1" dirty="0"/>
              <a:t>, Orders consolidations of the restaurants</a:t>
            </a:r>
            <a:r>
              <a:rPr lang="en-IN" sz="2000" b="1" dirty="0"/>
              <a:t/>
            </a:r>
            <a:br>
              <a:rPr lang="en-IN" sz="2000" b="1" dirty="0"/>
            </a:br>
            <a:endParaRPr lang="en-IN" sz="2000" dirty="0"/>
          </a:p>
        </p:txBody>
      </p:sp>
      <p:sp>
        <p:nvSpPr>
          <p:cNvPr id="3" name="Content Placeholder 2"/>
          <p:cNvSpPr>
            <a:spLocks noGrp="1"/>
          </p:cNvSpPr>
          <p:nvPr>
            <p:ph idx="1"/>
          </p:nvPr>
        </p:nvSpPr>
        <p:spPr>
          <a:xfrm>
            <a:off x="457200" y="1268760"/>
            <a:ext cx="8229600" cy="4525963"/>
          </a:xfrm>
        </p:spPr>
        <p:txBody>
          <a:bodyPr>
            <a:normAutofit/>
          </a:bodyPr>
          <a:lstStyle/>
          <a:p>
            <a:r>
              <a:rPr lang="en-IN" sz="1800" dirty="0" smtClean="0"/>
              <a:t>To simplify the problem I have considered a Single </a:t>
            </a:r>
            <a:r>
              <a:rPr lang="en-IN" sz="1800" dirty="0"/>
              <a:t>order from all the </a:t>
            </a:r>
            <a:r>
              <a:rPr lang="en-IN" sz="1800" dirty="0" smtClean="0"/>
              <a:t>customers from their corresponding restaurant </a:t>
            </a:r>
            <a:r>
              <a:rPr lang="en-IN" sz="1800" dirty="0"/>
              <a:t>is </a:t>
            </a:r>
            <a:r>
              <a:rPr lang="en-IN" sz="1800" dirty="0" smtClean="0"/>
              <a:t>assumed. i.e. no two restaurants serving single consumers demand and no two consumers are ordering from the same restaurant</a:t>
            </a:r>
          </a:p>
          <a:p>
            <a:r>
              <a:rPr lang="en-IN" sz="1800" dirty="0" smtClean="0"/>
              <a:t>Sample order data frame is as below:</a:t>
            </a:r>
          </a:p>
          <a:p>
            <a:pPr marL="0" indent="0">
              <a:buNone/>
            </a:pPr>
            <a:endParaRPr lang="en-IN" sz="1800" dirty="0" smtClean="0"/>
          </a:p>
        </p:txBody>
      </p:sp>
      <p:sp>
        <p:nvSpPr>
          <p:cNvPr id="4" name="Slide Number Placeholder 3"/>
          <p:cNvSpPr>
            <a:spLocks noGrp="1"/>
          </p:cNvSpPr>
          <p:nvPr>
            <p:ph type="sldNum" sz="quarter" idx="12"/>
          </p:nvPr>
        </p:nvSpPr>
        <p:spPr/>
        <p:txBody>
          <a:bodyPr/>
          <a:lstStyle/>
          <a:p>
            <a:fld id="{012B380C-CAFD-4666-841D-79CAAFD7B2BC}" type="slidenum">
              <a:rPr lang="en-IN" smtClean="0"/>
              <a:t>11</a:t>
            </a:fld>
            <a:endParaRPr lang="en-IN"/>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2924944"/>
            <a:ext cx="4362450" cy="181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19830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6090"/>
          </a:xfrm>
        </p:spPr>
        <p:txBody>
          <a:bodyPr>
            <a:normAutofit/>
          </a:bodyPr>
          <a:lstStyle/>
          <a:p>
            <a:pPr algn="l"/>
            <a:r>
              <a:rPr lang="en-IN" sz="2800" dirty="0"/>
              <a:t>Optimization of delivery </a:t>
            </a:r>
            <a:r>
              <a:rPr lang="en-IN" sz="2800" dirty="0" smtClean="0"/>
              <a:t>routes</a:t>
            </a:r>
            <a:endParaRPr lang="en-IN" sz="2800" dirty="0"/>
          </a:p>
        </p:txBody>
      </p:sp>
      <p:sp>
        <p:nvSpPr>
          <p:cNvPr id="3" name="Content Placeholder 2"/>
          <p:cNvSpPr>
            <a:spLocks noGrp="1"/>
          </p:cNvSpPr>
          <p:nvPr>
            <p:ph idx="1"/>
          </p:nvPr>
        </p:nvSpPr>
        <p:spPr>
          <a:xfrm>
            <a:off x="457200" y="980728"/>
            <a:ext cx="8229600" cy="4525963"/>
          </a:xfrm>
        </p:spPr>
        <p:txBody>
          <a:bodyPr>
            <a:normAutofit/>
          </a:bodyPr>
          <a:lstStyle/>
          <a:p>
            <a:r>
              <a:rPr lang="en-IN" sz="1400" dirty="0" smtClean="0"/>
              <a:t>Once the orders, locations, cluster assignments are finalised , we can use simulated annealing algorithm to evaluate the optimal route similar to famous traveling salesman problem(TSP). </a:t>
            </a:r>
          </a:p>
          <a:p>
            <a:r>
              <a:rPr lang="en-IN" sz="1400" dirty="0" smtClean="0"/>
              <a:t>Here is the example of the optimized routing path for the cluster #0</a:t>
            </a:r>
          </a:p>
          <a:p>
            <a:r>
              <a:rPr lang="en-IN" sz="1400" dirty="0" smtClean="0"/>
              <a:t>The route optimization is done such a way that the consumer is visited only after picking  the order from their corresponding restaurant.  </a:t>
            </a:r>
          </a:p>
          <a:p>
            <a:r>
              <a:rPr lang="en-IN" sz="1400" dirty="0" smtClean="0"/>
              <a:t>Below is the example  of the sequence of visit to restaurants and consumers for optimal delivery in cluster #0, it is starting from Sushi restaurant to </a:t>
            </a:r>
            <a:r>
              <a:rPr lang="en-IN" sz="1400" dirty="0" err="1" smtClean="0"/>
              <a:t>Aahar</a:t>
            </a:r>
            <a:r>
              <a:rPr lang="en-IN" sz="1400" dirty="0" smtClean="0"/>
              <a:t> Indian restaurant customer.     </a:t>
            </a:r>
            <a:endParaRPr lang="en-IN" sz="1400" dirty="0"/>
          </a:p>
        </p:txBody>
      </p:sp>
      <p:sp>
        <p:nvSpPr>
          <p:cNvPr id="4" name="Slide Number Placeholder 3"/>
          <p:cNvSpPr>
            <a:spLocks noGrp="1"/>
          </p:cNvSpPr>
          <p:nvPr>
            <p:ph type="sldNum" sz="quarter" idx="12"/>
          </p:nvPr>
        </p:nvSpPr>
        <p:spPr/>
        <p:txBody>
          <a:bodyPr/>
          <a:lstStyle/>
          <a:p>
            <a:fld id="{012B380C-CAFD-4666-841D-79CAAFD7B2BC}" type="slidenum">
              <a:rPr lang="en-IN" smtClean="0"/>
              <a:t>12</a:t>
            </a:fld>
            <a:endParaRPr lang="en-IN"/>
          </a:p>
        </p:txBody>
      </p:sp>
      <p:grpSp>
        <p:nvGrpSpPr>
          <p:cNvPr id="15" name="Group 14"/>
          <p:cNvGrpSpPr/>
          <p:nvPr/>
        </p:nvGrpSpPr>
        <p:grpSpPr>
          <a:xfrm>
            <a:off x="467544" y="2708920"/>
            <a:ext cx="8352928" cy="3672408"/>
            <a:chOff x="467544" y="2708920"/>
            <a:chExt cx="8352928" cy="3672408"/>
          </a:xfrm>
        </p:grpSpPr>
        <p:grpSp>
          <p:nvGrpSpPr>
            <p:cNvPr id="12" name="Group 11"/>
            <p:cNvGrpSpPr/>
            <p:nvPr/>
          </p:nvGrpSpPr>
          <p:grpSpPr>
            <a:xfrm>
              <a:off x="467544" y="2708920"/>
              <a:ext cx="8352928" cy="3672408"/>
              <a:chOff x="467544" y="2708920"/>
              <a:chExt cx="8352928" cy="3672408"/>
            </a:xfrm>
          </p:grpSpPr>
          <p:grpSp>
            <p:nvGrpSpPr>
              <p:cNvPr id="7" name="Group 6"/>
              <p:cNvGrpSpPr/>
              <p:nvPr/>
            </p:nvGrpSpPr>
            <p:grpSpPr>
              <a:xfrm>
                <a:off x="467544" y="2708920"/>
                <a:ext cx="8352928" cy="3672408"/>
                <a:chOff x="467544" y="2492896"/>
                <a:chExt cx="7793544" cy="3312368"/>
              </a:xfrm>
            </p:grpSpPr>
            <p:grpSp>
              <p:nvGrpSpPr>
                <p:cNvPr id="6" name="Group 5"/>
                <p:cNvGrpSpPr/>
                <p:nvPr/>
              </p:nvGrpSpPr>
              <p:grpSpPr>
                <a:xfrm>
                  <a:off x="467544" y="2492896"/>
                  <a:ext cx="5544616" cy="3312368"/>
                  <a:chOff x="251520" y="2348880"/>
                  <a:chExt cx="6102066" cy="3744416"/>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2396852"/>
                    <a:ext cx="6102066" cy="369644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880" y="2348880"/>
                    <a:ext cx="594468" cy="53659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Up Arrow 4"/>
                  <p:cNvSpPr/>
                  <p:nvPr/>
                </p:nvSpPr>
                <p:spPr>
                  <a:xfrm rot="11682269" flipH="1">
                    <a:off x="3434784" y="2872280"/>
                    <a:ext cx="90424" cy="316440"/>
                  </a:xfrm>
                  <a:prstGeom prst="upArrow">
                    <a:avLst>
                      <a:gd name="adj1" fmla="val 50000"/>
                      <a:gd name="adj2" fmla="val 78982"/>
                    </a:avLst>
                  </a:prstGeom>
                  <a:solidFill>
                    <a:schemeClr val="accent1">
                      <a:alpha val="36000"/>
                    </a:schemeClr>
                  </a:solidFill>
                  <a:ln>
                    <a:solidFill>
                      <a:schemeClr val="accent1">
                        <a:shade val="50000"/>
                        <a:alpha val="2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2160" y="2517304"/>
                  <a:ext cx="2248928" cy="328796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cxnSp>
            <p:nvCxnSpPr>
              <p:cNvPr id="9" name="Straight Connector 8"/>
              <p:cNvCxnSpPr/>
              <p:nvPr/>
            </p:nvCxnSpPr>
            <p:spPr>
              <a:xfrm>
                <a:off x="3623214" y="3645024"/>
                <a:ext cx="1308826" cy="2304256"/>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3438835" y="5733256"/>
                <a:ext cx="1493205" cy="216024"/>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13" name="Action Button: Home 12">
              <a:hlinkClick r:id="" action="ppaction://hlinkshowjump?jump=firstslide" highlightClick="1"/>
            </p:cNvPr>
            <p:cNvSpPr/>
            <p:nvPr/>
          </p:nvSpPr>
          <p:spPr>
            <a:xfrm>
              <a:off x="4932040" y="5841268"/>
              <a:ext cx="360040" cy="252028"/>
            </a:xfrm>
            <a:prstGeom prst="actionButtonHom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p:cNvSpPr txBox="1"/>
            <p:nvPr/>
          </p:nvSpPr>
          <p:spPr>
            <a:xfrm>
              <a:off x="5292080" y="5893241"/>
              <a:ext cx="1080120" cy="200055"/>
            </a:xfrm>
            <a:prstGeom prst="rect">
              <a:avLst/>
            </a:prstGeom>
            <a:noFill/>
          </p:spPr>
          <p:txBody>
            <a:bodyPr wrap="square" rtlCol="0">
              <a:spAutoFit/>
            </a:bodyPr>
            <a:lstStyle/>
            <a:p>
              <a:r>
                <a:rPr lang="en-IN" sz="700" dirty="0" smtClean="0"/>
                <a:t>Freight provider office</a:t>
              </a:r>
              <a:endParaRPr lang="en-IN" sz="700" dirty="0"/>
            </a:p>
          </p:txBody>
        </p:sp>
      </p:grpSp>
    </p:spTree>
    <p:extLst>
      <p:ext uri="{BB962C8B-B14F-4D97-AF65-F5344CB8AC3E}">
        <p14:creationId xmlns:p14="http://schemas.microsoft.com/office/powerpoint/2010/main" val="507405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smtClean="0"/>
              <a:t>All Other Routes</a:t>
            </a:r>
            <a:endParaRPr lang="en-IN" sz="2800" dirty="0"/>
          </a:p>
        </p:txBody>
      </p:sp>
      <p:sp>
        <p:nvSpPr>
          <p:cNvPr id="4" name="Slide Number Placeholder 3"/>
          <p:cNvSpPr>
            <a:spLocks noGrp="1"/>
          </p:cNvSpPr>
          <p:nvPr>
            <p:ph type="sldNum" sz="quarter" idx="12"/>
          </p:nvPr>
        </p:nvSpPr>
        <p:spPr/>
        <p:txBody>
          <a:bodyPr/>
          <a:lstStyle/>
          <a:p>
            <a:fld id="{012B380C-CAFD-4666-841D-79CAAFD7B2BC}" type="slidenum">
              <a:rPr lang="en-IN" smtClean="0"/>
              <a:t>13</a:t>
            </a:fld>
            <a:endParaRPr lang="en-IN"/>
          </a:p>
        </p:txBody>
      </p:sp>
      <p:pic>
        <p:nvPicPr>
          <p:cNvPr id="7170"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827584" y="1700808"/>
            <a:ext cx="2737549" cy="1656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32988" y="1700808"/>
            <a:ext cx="2769900" cy="1677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9592" y="3783794"/>
            <a:ext cx="2520280" cy="1517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755576" y="1412776"/>
            <a:ext cx="1080489" cy="369332"/>
          </a:xfrm>
          <a:prstGeom prst="rect">
            <a:avLst/>
          </a:prstGeom>
          <a:noFill/>
        </p:spPr>
        <p:txBody>
          <a:bodyPr wrap="none" rtlCol="0">
            <a:spAutoFit/>
          </a:bodyPr>
          <a:lstStyle/>
          <a:p>
            <a:r>
              <a:rPr lang="en-IN" dirty="0" smtClean="0"/>
              <a:t>Cluster -0</a:t>
            </a:r>
            <a:endParaRPr lang="en-IN" dirty="0"/>
          </a:p>
        </p:txBody>
      </p:sp>
      <p:sp>
        <p:nvSpPr>
          <p:cNvPr id="9" name="TextBox 8"/>
          <p:cNvSpPr txBox="1"/>
          <p:nvPr/>
        </p:nvSpPr>
        <p:spPr>
          <a:xfrm>
            <a:off x="3635896" y="1403484"/>
            <a:ext cx="1080489" cy="369332"/>
          </a:xfrm>
          <a:prstGeom prst="rect">
            <a:avLst/>
          </a:prstGeom>
          <a:noFill/>
        </p:spPr>
        <p:txBody>
          <a:bodyPr wrap="none" rtlCol="0">
            <a:spAutoFit/>
          </a:bodyPr>
          <a:lstStyle/>
          <a:p>
            <a:r>
              <a:rPr lang="en-IN" dirty="0" smtClean="0"/>
              <a:t>Cluster -1</a:t>
            </a:r>
            <a:endParaRPr lang="en-IN" dirty="0"/>
          </a:p>
        </p:txBody>
      </p:sp>
      <p:sp>
        <p:nvSpPr>
          <p:cNvPr id="10" name="TextBox 9"/>
          <p:cNvSpPr txBox="1"/>
          <p:nvPr/>
        </p:nvSpPr>
        <p:spPr>
          <a:xfrm>
            <a:off x="827584" y="3491716"/>
            <a:ext cx="1080489" cy="369332"/>
          </a:xfrm>
          <a:prstGeom prst="rect">
            <a:avLst/>
          </a:prstGeom>
          <a:noFill/>
        </p:spPr>
        <p:txBody>
          <a:bodyPr wrap="none" rtlCol="0">
            <a:spAutoFit/>
          </a:bodyPr>
          <a:lstStyle/>
          <a:p>
            <a:r>
              <a:rPr lang="en-IN" dirty="0" smtClean="0"/>
              <a:t>Cluster -2</a:t>
            </a:r>
            <a:endParaRPr lang="en-IN" dirty="0"/>
          </a:p>
        </p:txBody>
      </p:sp>
      <p:sp>
        <p:nvSpPr>
          <p:cNvPr id="14" name="Title 1"/>
          <p:cNvSpPr txBox="1">
            <a:spLocks/>
          </p:cNvSpPr>
          <p:nvPr/>
        </p:nvSpPr>
        <p:spPr>
          <a:xfrm>
            <a:off x="539552" y="494116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1400" dirty="0" smtClean="0"/>
              <a:t>Note : Cluster 3 and 4 are having less than 2 customers so not optimized as it is obvious to visit these restaurants</a:t>
            </a:r>
            <a:endParaRPr lang="en-IN" sz="1400" dirty="0"/>
          </a:p>
        </p:txBody>
      </p:sp>
    </p:spTree>
    <p:extLst>
      <p:ext uri="{BB962C8B-B14F-4D97-AF65-F5344CB8AC3E}">
        <p14:creationId xmlns:p14="http://schemas.microsoft.com/office/powerpoint/2010/main" val="2051356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2800" b="1" dirty="0" smtClean="0"/>
              <a:t>Introduction</a:t>
            </a:r>
            <a:endParaRPr lang="en-IN" sz="2800" b="1" dirty="0"/>
          </a:p>
        </p:txBody>
      </p:sp>
      <p:sp>
        <p:nvSpPr>
          <p:cNvPr id="3" name="Content Placeholder 2"/>
          <p:cNvSpPr>
            <a:spLocks noGrp="1"/>
          </p:cNvSpPr>
          <p:nvPr>
            <p:ph idx="1"/>
          </p:nvPr>
        </p:nvSpPr>
        <p:spPr>
          <a:xfrm>
            <a:off x="395536" y="1124744"/>
            <a:ext cx="8229600" cy="4785395"/>
          </a:xfrm>
        </p:spPr>
        <p:txBody>
          <a:bodyPr>
            <a:noAutofit/>
          </a:bodyPr>
          <a:lstStyle/>
          <a:p>
            <a:pPr marL="0" indent="0">
              <a:buNone/>
            </a:pPr>
            <a:r>
              <a:rPr lang="en-IN" sz="1600" dirty="0" smtClean="0"/>
              <a:t>	In </a:t>
            </a:r>
            <a:r>
              <a:rPr lang="en-IN" sz="1600" dirty="0"/>
              <a:t>recent times the restaurant's food delivery model has changed drastically. The online ordering facility offered more options and convenience, so more and more consumers are opting for the online ordering</a:t>
            </a:r>
            <a:r>
              <a:rPr lang="en-IN" sz="1600" dirty="0" smtClean="0"/>
              <a:t>. This </a:t>
            </a:r>
            <a:r>
              <a:rPr lang="en-IN" sz="1600" dirty="0"/>
              <a:t>has affected the operations of the restaurants and has given different new challenges to the restaurant owners</a:t>
            </a:r>
            <a:r>
              <a:rPr lang="en-IN" sz="1600" dirty="0" smtClean="0"/>
              <a:t>. Now </a:t>
            </a:r>
            <a:r>
              <a:rPr lang="en-IN" sz="1600" dirty="0"/>
              <a:t>it is hardly possible for restaurant owner alone to handle the orders and also to provide the logistics, to deliver the consumers demand.so they are outsourcing the delivery activities to third party.</a:t>
            </a:r>
          </a:p>
          <a:p>
            <a:pPr marL="0" indent="0">
              <a:buNone/>
            </a:pPr>
            <a:r>
              <a:rPr lang="en-IN" sz="1600" dirty="0" smtClean="0"/>
              <a:t>	In </a:t>
            </a:r>
            <a:r>
              <a:rPr lang="en-IN" sz="1600" dirty="0"/>
              <a:t>traditional online delivery system, The online platform simply take orders from consumers and route them to restaurants which handle the delivery </a:t>
            </a:r>
            <a:r>
              <a:rPr lang="en-IN" sz="1600" dirty="0" smtClean="0"/>
              <a:t>themselves. In </a:t>
            </a:r>
            <a:r>
              <a:rPr lang="en-IN" sz="1600" dirty="0"/>
              <a:t>contrast, recently new-delivery players build their own logistics networks, providing delivery for restaurants that don’t have their own drivers</a:t>
            </a:r>
            <a:r>
              <a:rPr lang="en-IN" sz="1600" dirty="0" smtClean="0"/>
              <a:t>. In </a:t>
            </a:r>
            <a:r>
              <a:rPr lang="en-IN" sz="1600" dirty="0"/>
              <a:t>this new delivery system there are many challenges we can think of, examples are as below</a:t>
            </a:r>
            <a:r>
              <a:rPr lang="en-IN" sz="1600" dirty="0" smtClean="0"/>
              <a:t>.</a:t>
            </a:r>
          </a:p>
          <a:p>
            <a:pPr marL="0" indent="0">
              <a:buNone/>
            </a:pPr>
            <a:r>
              <a:rPr lang="en-IN" sz="1600" b="1" u="sng" dirty="0"/>
              <a:t>Consumer’s Orders delivery planning :</a:t>
            </a:r>
          </a:p>
          <a:p>
            <a:r>
              <a:rPr lang="en-IN" sz="1600" dirty="0" smtClean="0"/>
              <a:t>Orders </a:t>
            </a:r>
            <a:r>
              <a:rPr lang="en-IN" sz="1600" dirty="0"/>
              <a:t>consolidation</a:t>
            </a:r>
          </a:p>
          <a:p>
            <a:r>
              <a:rPr lang="en-IN" sz="1600" dirty="0"/>
              <a:t>Orders clustering based on the restaurant and consumer </a:t>
            </a:r>
            <a:r>
              <a:rPr lang="en-IN" sz="1600" dirty="0" smtClean="0"/>
              <a:t>locations</a:t>
            </a:r>
          </a:p>
          <a:p>
            <a:pPr marL="0" indent="0">
              <a:buNone/>
            </a:pPr>
            <a:r>
              <a:rPr lang="en-IN" sz="1600" b="1" u="sng" dirty="0" smtClean="0"/>
              <a:t>Transportation fleet management :</a:t>
            </a:r>
            <a:endParaRPr lang="en-IN" sz="1600" b="1" u="sng" dirty="0"/>
          </a:p>
          <a:p>
            <a:r>
              <a:rPr lang="en-IN" sz="1600" dirty="0"/>
              <a:t>Fleet optimization</a:t>
            </a:r>
          </a:p>
          <a:p>
            <a:r>
              <a:rPr lang="en-IN" sz="1600" dirty="0"/>
              <a:t>Route </a:t>
            </a:r>
            <a:r>
              <a:rPr lang="en-IN" sz="1600" dirty="0" smtClean="0"/>
              <a:t>optimization</a:t>
            </a:r>
          </a:p>
          <a:p>
            <a:pPr marL="0" indent="0">
              <a:buNone/>
            </a:pPr>
            <a:r>
              <a:rPr lang="en-IN" sz="1600" b="1" u="sng" dirty="0" smtClean="0"/>
              <a:t>What if scenario running for business strategies and Others</a:t>
            </a:r>
            <a:r>
              <a:rPr lang="en-IN" sz="1600" dirty="0" smtClean="0"/>
              <a:t> </a:t>
            </a:r>
            <a:endParaRPr lang="en-IN" sz="1600" dirty="0"/>
          </a:p>
          <a:p>
            <a:r>
              <a:rPr lang="en-IN" sz="1600" dirty="0"/>
              <a:t>Business scenario validations</a:t>
            </a:r>
          </a:p>
          <a:p>
            <a:r>
              <a:rPr lang="en-IN" sz="1600" dirty="0"/>
              <a:t>Drivers management etc.</a:t>
            </a:r>
          </a:p>
          <a:p>
            <a:pPr marL="0" indent="0">
              <a:buNone/>
            </a:pPr>
            <a:endParaRPr lang="en-IN" sz="1600" dirty="0"/>
          </a:p>
        </p:txBody>
      </p:sp>
      <p:sp>
        <p:nvSpPr>
          <p:cNvPr id="4" name="Slide Number Placeholder 3"/>
          <p:cNvSpPr>
            <a:spLocks noGrp="1"/>
          </p:cNvSpPr>
          <p:nvPr>
            <p:ph type="sldNum" sz="quarter" idx="12"/>
          </p:nvPr>
        </p:nvSpPr>
        <p:spPr/>
        <p:txBody>
          <a:bodyPr/>
          <a:lstStyle/>
          <a:p>
            <a:fld id="{012B380C-CAFD-4666-841D-79CAAFD7B2BC}" type="slidenum">
              <a:rPr lang="en-IN" smtClean="0"/>
              <a:t>2</a:t>
            </a:fld>
            <a:endParaRPr lang="en-IN"/>
          </a:p>
        </p:txBody>
      </p:sp>
    </p:spTree>
    <p:extLst>
      <p:ext uri="{BB962C8B-B14F-4D97-AF65-F5344CB8AC3E}">
        <p14:creationId xmlns:p14="http://schemas.microsoft.com/office/powerpoint/2010/main" val="17667894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2800" b="1" dirty="0" smtClean="0"/>
              <a:t>Business Problem</a:t>
            </a:r>
            <a:endParaRPr lang="en-IN" sz="2800" b="1" dirty="0"/>
          </a:p>
        </p:txBody>
      </p:sp>
      <p:sp>
        <p:nvSpPr>
          <p:cNvPr id="3" name="Content Placeholder 2"/>
          <p:cNvSpPr>
            <a:spLocks noGrp="1"/>
          </p:cNvSpPr>
          <p:nvPr>
            <p:ph idx="1"/>
          </p:nvPr>
        </p:nvSpPr>
        <p:spPr>
          <a:xfrm>
            <a:off x="457200" y="1268761"/>
            <a:ext cx="8229600" cy="5040560"/>
          </a:xfrm>
        </p:spPr>
        <p:txBody>
          <a:bodyPr>
            <a:normAutofit/>
          </a:bodyPr>
          <a:lstStyle/>
          <a:p>
            <a:pPr marL="0" indent="0">
              <a:buNone/>
            </a:pPr>
            <a:endParaRPr lang="en-IN" sz="1800" b="1" dirty="0" smtClean="0"/>
          </a:p>
          <a:p>
            <a:r>
              <a:rPr lang="en-IN" sz="1800" b="1" dirty="0" smtClean="0"/>
              <a:t>Consumer’s Orders delivery planning :</a:t>
            </a:r>
          </a:p>
          <a:p>
            <a:pPr lvl="1"/>
            <a:r>
              <a:rPr lang="en-IN" sz="1400" b="1" i="1" u="sng" dirty="0" smtClean="0"/>
              <a:t>Orders </a:t>
            </a:r>
            <a:r>
              <a:rPr lang="en-IN" sz="1400" b="1" i="1" u="sng" dirty="0"/>
              <a:t>clustering based on the restaurant and consumer locations</a:t>
            </a:r>
            <a:r>
              <a:rPr lang="en-IN" sz="1400" i="1" u="sng" dirty="0"/>
              <a:t> </a:t>
            </a:r>
            <a:r>
              <a:rPr lang="en-IN" sz="2400" i="1" dirty="0"/>
              <a:t> </a:t>
            </a:r>
            <a:r>
              <a:rPr lang="en-IN" sz="1400" dirty="0" smtClean="0"/>
              <a:t>After consolidating the orders from different online portals for the different restaurants, the orders needs to be clustered so that they can be assigned to the drivers/bike riders taking into consideration the vehicle carrying capacity, time required to deliver the food item, locations of the restaurants and consumers. The scope this project will be restricted to the clustering based on the locations only.</a:t>
            </a:r>
            <a:endParaRPr lang="en-IN" sz="2400" dirty="0" smtClean="0"/>
          </a:p>
          <a:p>
            <a:r>
              <a:rPr lang="en-IN" sz="1800" b="1" dirty="0" smtClean="0"/>
              <a:t>Route </a:t>
            </a:r>
            <a:r>
              <a:rPr lang="en-IN" sz="1800" b="1" dirty="0"/>
              <a:t>Optimization :</a:t>
            </a:r>
            <a:r>
              <a:rPr lang="en-IN" sz="2800" dirty="0"/>
              <a:t> </a:t>
            </a:r>
            <a:r>
              <a:rPr lang="en-IN" sz="1600" dirty="0"/>
              <a:t>As the service provides will have more number of restaurants( source) and consumer(destinations) locations, to meet the demand of the consumer the traveling path needs to be optimized in real time to keep the </a:t>
            </a:r>
            <a:r>
              <a:rPr lang="en-IN" sz="1600" dirty="0" smtClean="0"/>
              <a:t>delivery </a:t>
            </a:r>
            <a:r>
              <a:rPr lang="en-IN" sz="1600" dirty="0" err="1" smtClean="0"/>
              <a:t>trasportation</a:t>
            </a:r>
            <a:r>
              <a:rPr lang="en-IN" sz="1600" dirty="0" smtClean="0"/>
              <a:t> </a:t>
            </a:r>
            <a:r>
              <a:rPr lang="en-IN" sz="1600" dirty="0"/>
              <a:t>cost as low as possible.</a:t>
            </a:r>
            <a:endParaRPr lang="en-IN" sz="1600" dirty="0"/>
          </a:p>
        </p:txBody>
      </p:sp>
      <p:sp>
        <p:nvSpPr>
          <p:cNvPr id="4" name="Slide Number Placeholder 3"/>
          <p:cNvSpPr>
            <a:spLocks noGrp="1"/>
          </p:cNvSpPr>
          <p:nvPr>
            <p:ph type="sldNum" sz="quarter" idx="12"/>
          </p:nvPr>
        </p:nvSpPr>
        <p:spPr/>
        <p:txBody>
          <a:bodyPr/>
          <a:lstStyle/>
          <a:p>
            <a:fld id="{012B380C-CAFD-4666-841D-79CAAFD7B2BC}" type="slidenum">
              <a:rPr lang="en-IN" smtClean="0"/>
              <a:t>3</a:t>
            </a:fld>
            <a:endParaRPr lang="en-IN"/>
          </a:p>
        </p:txBody>
      </p:sp>
    </p:spTree>
    <p:extLst>
      <p:ext uri="{BB962C8B-B14F-4D97-AF65-F5344CB8AC3E}">
        <p14:creationId xmlns:p14="http://schemas.microsoft.com/office/powerpoint/2010/main" val="13533731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IN" sz="2800" b="1" dirty="0"/>
              <a:t>Consumer’s Orders delivery </a:t>
            </a:r>
            <a:r>
              <a:rPr lang="en-IN" sz="2800" b="1" dirty="0" smtClean="0"/>
              <a:t>planning –</a:t>
            </a:r>
            <a:br>
              <a:rPr lang="en-IN" sz="2800" b="1" dirty="0" smtClean="0"/>
            </a:br>
            <a:r>
              <a:rPr lang="en-IN" sz="1800" b="1" dirty="0" smtClean="0"/>
              <a:t>Orders </a:t>
            </a:r>
            <a:r>
              <a:rPr lang="en-IN" sz="1800" b="1" dirty="0"/>
              <a:t>clustering based on the restaurant and consumer </a:t>
            </a:r>
            <a:r>
              <a:rPr lang="en-IN" sz="1800" b="1" dirty="0" smtClean="0"/>
              <a:t>locations</a:t>
            </a:r>
            <a:endParaRPr lang="en-IN" sz="1800" b="1" dirty="0"/>
          </a:p>
        </p:txBody>
      </p:sp>
      <p:sp>
        <p:nvSpPr>
          <p:cNvPr id="3" name="Content Placeholder 2"/>
          <p:cNvSpPr>
            <a:spLocks noGrp="1"/>
          </p:cNvSpPr>
          <p:nvPr>
            <p:ph idx="1"/>
          </p:nvPr>
        </p:nvSpPr>
        <p:spPr/>
        <p:txBody>
          <a:bodyPr>
            <a:noAutofit/>
          </a:bodyPr>
          <a:lstStyle/>
          <a:p>
            <a:pPr marL="0" indent="0">
              <a:buNone/>
            </a:pPr>
            <a:r>
              <a:rPr lang="en-IN" sz="1600" u="sng" dirty="0" smtClean="0"/>
              <a:t>Steps and Assumptions</a:t>
            </a:r>
          </a:p>
          <a:p>
            <a:pPr marL="514350" indent="-514350">
              <a:buFont typeface="+mj-lt"/>
              <a:buAutoNum type="arabicPeriod"/>
            </a:pPr>
            <a:r>
              <a:rPr lang="en-IN" sz="1600" dirty="0" smtClean="0"/>
              <a:t>select </a:t>
            </a:r>
            <a:r>
              <a:rPr lang="en-IN" sz="1600" dirty="0"/>
              <a:t>the city /radius of supply </a:t>
            </a:r>
            <a:r>
              <a:rPr lang="en-IN" sz="1600" dirty="0" smtClean="0"/>
              <a:t>– </a:t>
            </a:r>
            <a:r>
              <a:rPr lang="en-IN" sz="1600" dirty="0"/>
              <a:t>Define the scope of the </a:t>
            </a:r>
            <a:r>
              <a:rPr lang="en-IN" sz="1600" dirty="0" smtClean="0"/>
              <a:t>business</a:t>
            </a:r>
            <a:endParaRPr lang="en-IN" sz="1600" dirty="0"/>
          </a:p>
          <a:p>
            <a:pPr marL="514350" indent="-514350">
              <a:buFont typeface="+mj-lt"/>
              <a:buAutoNum type="arabicPeriod"/>
            </a:pPr>
            <a:r>
              <a:rPr lang="en-IN" sz="1600" dirty="0" smtClean="0"/>
              <a:t>Prepare </a:t>
            </a:r>
            <a:r>
              <a:rPr lang="en-IN" sz="1600" dirty="0"/>
              <a:t>the list of restaurants in that area </a:t>
            </a:r>
          </a:p>
          <a:p>
            <a:pPr marL="514350" indent="-514350">
              <a:buFont typeface="+mj-lt"/>
              <a:buAutoNum type="arabicPeriod"/>
            </a:pPr>
            <a:r>
              <a:rPr lang="en-IN" sz="1600" dirty="0" smtClean="0"/>
              <a:t>Plot </a:t>
            </a:r>
            <a:r>
              <a:rPr lang="en-IN" sz="1600" dirty="0"/>
              <a:t>the restaurants  on map to get the visual confirmation </a:t>
            </a:r>
            <a:endParaRPr lang="en-IN" sz="1600" dirty="0" smtClean="0"/>
          </a:p>
          <a:p>
            <a:pPr marL="514350" indent="-514350">
              <a:buFont typeface="+mj-lt"/>
              <a:buAutoNum type="arabicPeriod"/>
            </a:pPr>
            <a:r>
              <a:rPr lang="en-IN" sz="1600" dirty="0" smtClean="0"/>
              <a:t>Decide on the number of clusters to be formed with k-mean algorithm to minimise the error/sum square distance for best number of clusters.</a:t>
            </a:r>
            <a:endParaRPr lang="en-IN" sz="1600" dirty="0"/>
          </a:p>
          <a:p>
            <a:pPr marL="514350" indent="-514350">
              <a:buFont typeface="+mj-lt"/>
              <a:buAutoNum type="arabicPeriod"/>
            </a:pPr>
            <a:r>
              <a:rPr lang="en-IN" sz="1600" dirty="0" smtClean="0"/>
              <a:t>Cluster </a:t>
            </a:r>
            <a:r>
              <a:rPr lang="en-IN" sz="1600" dirty="0"/>
              <a:t>the restaurants ,based on location of the restaurants, and identify the smallest </a:t>
            </a:r>
            <a:r>
              <a:rPr lang="en-IN" sz="1600" dirty="0" smtClean="0"/>
              <a:t>units </a:t>
            </a:r>
            <a:r>
              <a:rPr lang="en-IN" sz="1600" dirty="0"/>
              <a:t>of </a:t>
            </a:r>
            <a:r>
              <a:rPr lang="en-IN" sz="1600" dirty="0" smtClean="0"/>
              <a:t>supply locations  and assign this unit to a driver to complete the delivery.</a:t>
            </a:r>
            <a:endParaRPr lang="en-IN" sz="1600" dirty="0"/>
          </a:p>
          <a:p>
            <a:pPr marL="514350" indent="-514350">
              <a:buFont typeface="+mj-lt"/>
              <a:buAutoNum type="arabicPeriod"/>
            </a:pPr>
            <a:r>
              <a:rPr lang="en-IN" sz="1600" dirty="0" smtClean="0"/>
              <a:t>Add </a:t>
            </a:r>
            <a:r>
              <a:rPr lang="en-IN" sz="1600" dirty="0"/>
              <a:t>customers, assuming each restaurant serve one customers and all the customers are within the smallest unit of </a:t>
            </a:r>
            <a:r>
              <a:rPr lang="en-IN" sz="1600" dirty="0" smtClean="0"/>
              <a:t>supply identified in step 5. </a:t>
            </a:r>
            <a:endParaRPr lang="en-IN" sz="1600" dirty="0"/>
          </a:p>
          <a:p>
            <a:pPr marL="514350" indent="-514350">
              <a:buFont typeface="+mj-lt"/>
              <a:buAutoNum type="arabicPeriod"/>
            </a:pPr>
            <a:endParaRPr lang="en-IN" sz="1600" dirty="0"/>
          </a:p>
          <a:p>
            <a:pPr marL="514350" indent="-514350">
              <a:buFont typeface="+mj-lt"/>
              <a:buAutoNum type="arabicPeriod"/>
            </a:pPr>
            <a:endParaRPr lang="en-IN" sz="1400" dirty="0" smtClean="0"/>
          </a:p>
          <a:p>
            <a:pPr marL="0" indent="0">
              <a:buNone/>
            </a:pPr>
            <a:r>
              <a:rPr lang="en-IN" sz="1400" i="1" dirty="0" smtClean="0"/>
              <a:t>Note : In step 6 we assumed to pick the customer location within the restaurant cluster formed in step5, this is for simplifying the problem. We can think of other possibilities like swapping orders between drivers , the customer location in far place from the ordered restaurants ,shelf life of the food and many more complexities, which are not discussed here.</a:t>
            </a:r>
            <a:r>
              <a:rPr lang="en-IN" sz="1600" i="1" dirty="0" smtClean="0"/>
              <a:t> </a:t>
            </a:r>
            <a:r>
              <a:rPr lang="en-IN" sz="1600" dirty="0" smtClean="0"/>
              <a:t> </a:t>
            </a:r>
            <a:endParaRPr lang="en-IN" sz="1600" dirty="0"/>
          </a:p>
          <a:p>
            <a:pPr marL="514350" indent="-514350">
              <a:buFont typeface="+mj-lt"/>
              <a:buAutoNum type="arabicPeriod"/>
            </a:pPr>
            <a:endParaRPr lang="en-IN" sz="1600" dirty="0"/>
          </a:p>
        </p:txBody>
      </p:sp>
      <p:sp>
        <p:nvSpPr>
          <p:cNvPr id="4" name="Slide Number Placeholder 3"/>
          <p:cNvSpPr>
            <a:spLocks noGrp="1"/>
          </p:cNvSpPr>
          <p:nvPr>
            <p:ph type="sldNum" sz="quarter" idx="12"/>
          </p:nvPr>
        </p:nvSpPr>
        <p:spPr/>
        <p:txBody>
          <a:bodyPr/>
          <a:lstStyle/>
          <a:p>
            <a:fld id="{012B380C-CAFD-4666-841D-79CAAFD7B2BC}" type="slidenum">
              <a:rPr lang="en-IN" smtClean="0"/>
              <a:t>4</a:t>
            </a:fld>
            <a:endParaRPr lang="en-IN"/>
          </a:p>
        </p:txBody>
      </p:sp>
    </p:spTree>
    <p:extLst>
      <p:ext uri="{BB962C8B-B14F-4D97-AF65-F5344CB8AC3E}">
        <p14:creationId xmlns:p14="http://schemas.microsoft.com/office/powerpoint/2010/main" val="38915600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800" b="1" dirty="0"/>
              <a:t>Route</a:t>
            </a:r>
            <a:r>
              <a:rPr lang="en-IN" b="1" dirty="0"/>
              <a:t> </a:t>
            </a:r>
            <a:r>
              <a:rPr lang="en-IN" sz="2800" b="1" dirty="0"/>
              <a:t>Optimization</a:t>
            </a:r>
          </a:p>
        </p:txBody>
      </p:sp>
      <p:sp>
        <p:nvSpPr>
          <p:cNvPr id="3" name="Content Placeholder 2"/>
          <p:cNvSpPr>
            <a:spLocks noGrp="1"/>
          </p:cNvSpPr>
          <p:nvPr>
            <p:ph idx="1"/>
          </p:nvPr>
        </p:nvSpPr>
        <p:spPr>
          <a:xfrm>
            <a:off x="395536" y="1196752"/>
            <a:ext cx="8229600" cy="4525963"/>
          </a:xfrm>
        </p:spPr>
        <p:txBody>
          <a:bodyPr>
            <a:normAutofit/>
          </a:bodyPr>
          <a:lstStyle/>
          <a:p>
            <a:pPr marL="0" indent="0">
              <a:buNone/>
            </a:pPr>
            <a:r>
              <a:rPr lang="en-IN" sz="1600" u="sng" dirty="0"/>
              <a:t>Steps and Assumptions</a:t>
            </a:r>
            <a:endParaRPr lang="en-IN" sz="1600" dirty="0" smtClean="0"/>
          </a:p>
          <a:p>
            <a:pPr marL="457200" indent="-457200">
              <a:buFont typeface="+mj-lt"/>
              <a:buAutoNum type="arabicPeriod"/>
            </a:pPr>
            <a:r>
              <a:rPr lang="en-IN" sz="1600" dirty="0" smtClean="0"/>
              <a:t>The </a:t>
            </a:r>
            <a:r>
              <a:rPr lang="en-IN" sz="1600" dirty="0"/>
              <a:t>consumer locations are dummy </a:t>
            </a:r>
            <a:r>
              <a:rPr lang="en-IN" sz="1600" dirty="0" smtClean="0"/>
              <a:t>for </a:t>
            </a:r>
            <a:r>
              <a:rPr lang="en-IN" sz="1600" dirty="0"/>
              <a:t>this project , This information could be taken from the online platform for the different restaurants while implementing in the real time scenarios.</a:t>
            </a:r>
          </a:p>
          <a:p>
            <a:pPr marL="457200" indent="-457200">
              <a:buFont typeface="+mj-lt"/>
              <a:buAutoNum type="arabicPeriod"/>
            </a:pPr>
            <a:r>
              <a:rPr lang="en-IN" sz="1600" dirty="0"/>
              <a:t>The restaurant locations are taken from the </a:t>
            </a:r>
            <a:r>
              <a:rPr lang="en-IN" sz="1600" dirty="0" err="1" smtClean="0"/>
              <a:t>Foursqare</a:t>
            </a:r>
            <a:r>
              <a:rPr lang="en-IN" sz="1600" dirty="0" smtClean="0"/>
              <a:t> </a:t>
            </a:r>
            <a:r>
              <a:rPr lang="en-IN" sz="1600" dirty="0"/>
              <a:t>API , depending on the scope of the delivery of the logistics provider company</a:t>
            </a:r>
          </a:p>
          <a:p>
            <a:pPr marL="457200" indent="-457200">
              <a:buFont typeface="+mj-lt"/>
              <a:buAutoNum type="arabicPeriod"/>
            </a:pPr>
            <a:r>
              <a:rPr lang="en-IN" sz="1600" dirty="0"/>
              <a:t>unlimited vehicle carrying capacity is assumed for route optimization.</a:t>
            </a:r>
          </a:p>
          <a:p>
            <a:pPr marL="457200" indent="-457200">
              <a:buFont typeface="+mj-lt"/>
              <a:buAutoNum type="arabicPeriod"/>
            </a:pPr>
            <a:r>
              <a:rPr lang="en-IN" sz="1600" dirty="0"/>
              <a:t>Euclidian distances are considered for the calculations, this problem can be enhanced by taking the driving distances also.</a:t>
            </a:r>
          </a:p>
          <a:p>
            <a:pPr marL="457200" indent="-457200">
              <a:buFont typeface="+mj-lt"/>
              <a:buAutoNum type="arabicPeriod"/>
            </a:pPr>
            <a:r>
              <a:rPr lang="en-IN" sz="1600" dirty="0" smtClean="0"/>
              <a:t>Consumer order delivery  time windows </a:t>
            </a:r>
            <a:r>
              <a:rPr lang="en-IN" sz="1600" dirty="0"/>
              <a:t>are assumed to be at any hour of the </a:t>
            </a:r>
            <a:r>
              <a:rPr lang="en-IN" sz="1600" dirty="0" smtClean="0"/>
              <a:t>day</a:t>
            </a:r>
          </a:p>
          <a:p>
            <a:pPr marL="457200" indent="-457200">
              <a:buFont typeface="+mj-lt"/>
              <a:buAutoNum type="arabicPeriod"/>
            </a:pPr>
            <a:r>
              <a:rPr lang="en-IN" sz="1600" dirty="0" smtClean="0"/>
              <a:t>Shelf life of the food material is not taken into account for this project.</a:t>
            </a:r>
            <a:endParaRPr lang="en-IN" sz="1600" dirty="0"/>
          </a:p>
          <a:p>
            <a:pPr marL="514350" indent="-514350">
              <a:buFont typeface="+mj-lt"/>
              <a:buAutoNum type="arabicPeriod"/>
            </a:pPr>
            <a:r>
              <a:rPr lang="en-IN" sz="1600" dirty="0" smtClean="0">
                <a:latin typeface="+mj-lt"/>
                <a:ea typeface="+mj-ea"/>
                <a:cs typeface="+mj-cs"/>
              </a:rPr>
              <a:t>Simulated Annealing (SA) algorithm is used to calculated the optimal delivery route to the consumers from restaurants similar to traveling salesman problem (TSP)</a:t>
            </a:r>
          </a:p>
          <a:p>
            <a:pPr marL="514350" indent="-514350">
              <a:buFont typeface="+mj-lt"/>
              <a:buAutoNum type="arabicPeriod"/>
            </a:pPr>
            <a:r>
              <a:rPr lang="en-IN" sz="1600" dirty="0" smtClean="0">
                <a:latin typeface="+mj-lt"/>
                <a:ea typeface="+mj-ea"/>
                <a:cs typeface="+mj-cs"/>
              </a:rPr>
              <a:t>The SA algorithm is called iteratively to include the consumer in the route optimization only after the corresponding consumer’s restaurant is visited</a:t>
            </a:r>
            <a:endParaRPr lang="en-IN" sz="1600" dirty="0">
              <a:latin typeface="+mj-lt"/>
              <a:ea typeface="+mj-ea"/>
              <a:cs typeface="+mj-cs"/>
            </a:endParaRPr>
          </a:p>
        </p:txBody>
      </p:sp>
      <p:sp>
        <p:nvSpPr>
          <p:cNvPr id="4" name="Slide Number Placeholder 3"/>
          <p:cNvSpPr>
            <a:spLocks noGrp="1"/>
          </p:cNvSpPr>
          <p:nvPr>
            <p:ph type="sldNum" sz="quarter" idx="12"/>
          </p:nvPr>
        </p:nvSpPr>
        <p:spPr/>
        <p:txBody>
          <a:bodyPr/>
          <a:lstStyle/>
          <a:p>
            <a:fld id="{012B380C-CAFD-4666-841D-79CAAFD7B2BC}" type="slidenum">
              <a:rPr lang="en-IN" smtClean="0"/>
              <a:t>5</a:t>
            </a:fld>
            <a:endParaRPr lang="en-IN"/>
          </a:p>
        </p:txBody>
      </p:sp>
    </p:spTree>
    <p:extLst>
      <p:ext uri="{BB962C8B-B14F-4D97-AF65-F5344CB8AC3E}">
        <p14:creationId xmlns:p14="http://schemas.microsoft.com/office/powerpoint/2010/main" val="14485865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IN" sz="2800" b="1" dirty="0" smtClean="0"/>
              <a:t>Example Use </a:t>
            </a:r>
            <a:r>
              <a:rPr lang="en-IN" sz="2800" b="1" dirty="0"/>
              <a:t>Case</a:t>
            </a:r>
            <a:endParaRPr lang="en-IN" sz="2800" b="1" dirty="0"/>
          </a:p>
        </p:txBody>
      </p:sp>
      <p:sp>
        <p:nvSpPr>
          <p:cNvPr id="3" name="Content Placeholder 2"/>
          <p:cNvSpPr>
            <a:spLocks noGrp="1"/>
          </p:cNvSpPr>
          <p:nvPr>
            <p:ph idx="1"/>
          </p:nvPr>
        </p:nvSpPr>
        <p:spPr>
          <a:xfrm>
            <a:off x="467544" y="1196752"/>
            <a:ext cx="8229600" cy="4525963"/>
          </a:xfrm>
        </p:spPr>
        <p:txBody>
          <a:bodyPr>
            <a:normAutofit/>
          </a:bodyPr>
          <a:lstStyle/>
          <a:p>
            <a:r>
              <a:rPr lang="en-IN" sz="1800" dirty="0" smtClean="0"/>
              <a:t>In the following slides, solutions to the problem are discussed in details with an example</a:t>
            </a:r>
          </a:p>
          <a:p>
            <a:r>
              <a:rPr lang="en-IN" sz="1800" dirty="0" smtClean="0"/>
              <a:t>Here </a:t>
            </a:r>
            <a:r>
              <a:rPr lang="en-IN" sz="1800" dirty="0"/>
              <a:t>I have used the “New York City, NY” (40.7127281, -74.0060152</a:t>
            </a:r>
            <a:r>
              <a:rPr lang="en-IN" sz="1800" dirty="0" smtClean="0"/>
              <a:t>) as the location for opening the freight provider business.</a:t>
            </a:r>
          </a:p>
          <a:p>
            <a:r>
              <a:rPr lang="en-IN" sz="1800" dirty="0" smtClean="0"/>
              <a:t>The above location (</a:t>
            </a:r>
            <a:r>
              <a:rPr lang="en-IN" sz="1800" dirty="0"/>
              <a:t>40.7127281, -74.0060152</a:t>
            </a:r>
            <a:r>
              <a:rPr lang="en-IN" sz="1800" dirty="0" smtClean="0"/>
              <a:t>) is assumed to be the location of the freight providers office location.</a:t>
            </a:r>
          </a:p>
          <a:p>
            <a:r>
              <a:rPr lang="en-IN" sz="1800" dirty="0" smtClean="0"/>
              <a:t>The scope of delivery is assumed to be within the 1000m radius, and all the venues with the description  “Restaurant” in category are  considered for the order delivery.</a:t>
            </a:r>
          </a:p>
        </p:txBody>
      </p:sp>
      <p:sp>
        <p:nvSpPr>
          <p:cNvPr id="4" name="Slide Number Placeholder 3"/>
          <p:cNvSpPr>
            <a:spLocks noGrp="1"/>
          </p:cNvSpPr>
          <p:nvPr>
            <p:ph type="sldNum" sz="quarter" idx="12"/>
          </p:nvPr>
        </p:nvSpPr>
        <p:spPr/>
        <p:txBody>
          <a:bodyPr/>
          <a:lstStyle/>
          <a:p>
            <a:fld id="{012B380C-CAFD-4666-841D-79CAAFD7B2BC}" type="slidenum">
              <a:rPr lang="en-IN" smtClean="0"/>
              <a:t>6</a:t>
            </a:fld>
            <a:endParaRPr lang="en-IN"/>
          </a:p>
        </p:txBody>
      </p:sp>
    </p:spTree>
    <p:extLst>
      <p:ext uri="{BB962C8B-B14F-4D97-AF65-F5344CB8AC3E}">
        <p14:creationId xmlns:p14="http://schemas.microsoft.com/office/powerpoint/2010/main" val="15952413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7768"/>
            <a:ext cx="8229600" cy="1143000"/>
          </a:xfrm>
        </p:spPr>
        <p:txBody>
          <a:bodyPr>
            <a:normAutofit fontScale="90000"/>
          </a:bodyPr>
          <a:lstStyle/>
          <a:p>
            <a:pPr algn="l"/>
            <a:r>
              <a:rPr lang="en-IN" sz="3100" b="1" dirty="0" smtClean="0"/>
              <a:t/>
            </a:r>
            <a:br>
              <a:rPr lang="en-IN" sz="3100" b="1" dirty="0" smtClean="0"/>
            </a:br>
            <a:r>
              <a:rPr lang="en-IN" sz="3100" b="1" dirty="0"/>
              <a:t/>
            </a:r>
            <a:br>
              <a:rPr lang="en-IN" sz="3100" b="1" dirty="0"/>
            </a:br>
            <a:r>
              <a:rPr lang="en-IN" sz="3100" b="1" dirty="0" smtClean="0"/>
              <a:t/>
            </a:r>
            <a:br>
              <a:rPr lang="en-IN" sz="3100" b="1" dirty="0" smtClean="0"/>
            </a:br>
            <a:r>
              <a:rPr lang="en-IN" sz="3100" b="1" dirty="0" smtClean="0"/>
              <a:t>Getting </a:t>
            </a:r>
            <a:r>
              <a:rPr lang="en-IN" sz="3100" b="1" dirty="0"/>
              <a:t>the Restaurants information from the </a:t>
            </a:r>
            <a:r>
              <a:rPr lang="en-IN" sz="3100" b="1" dirty="0" err="1"/>
              <a:t>Foursqaure</a:t>
            </a:r>
            <a:r>
              <a:rPr lang="en-IN" sz="3100" b="1" dirty="0"/>
              <a:t> </a:t>
            </a:r>
            <a:r>
              <a:rPr lang="en-IN" sz="3100" b="1" dirty="0" smtClean="0"/>
              <a:t>API</a:t>
            </a:r>
            <a:r>
              <a:rPr lang="en-IN" b="1" dirty="0"/>
              <a:t/>
            </a:r>
            <a:br>
              <a:rPr lang="en-IN" b="1" dirty="0"/>
            </a:br>
            <a:r>
              <a:rPr lang="en-IN" dirty="0"/>
              <a:t/>
            </a:r>
            <a:br>
              <a:rPr lang="en-IN" dirty="0"/>
            </a:br>
            <a:endParaRPr lang="en-IN" dirty="0"/>
          </a:p>
        </p:txBody>
      </p:sp>
      <p:sp>
        <p:nvSpPr>
          <p:cNvPr id="3" name="Content Placeholder 2"/>
          <p:cNvSpPr>
            <a:spLocks noGrp="1"/>
          </p:cNvSpPr>
          <p:nvPr>
            <p:ph idx="1"/>
          </p:nvPr>
        </p:nvSpPr>
        <p:spPr>
          <a:xfrm>
            <a:off x="457200" y="1412776"/>
            <a:ext cx="8229600" cy="5184576"/>
          </a:xfrm>
        </p:spPr>
        <p:txBody>
          <a:bodyPr/>
          <a:lstStyle/>
          <a:p>
            <a:r>
              <a:rPr lang="en-IN" sz="1600" i="1" dirty="0" smtClean="0"/>
              <a:t>Define Foursquare.com Credential and versions</a:t>
            </a:r>
          </a:p>
          <a:p>
            <a:r>
              <a:rPr lang="en-IN" sz="1600" i="1" dirty="0" smtClean="0"/>
              <a:t>Preparing the URL to fetch the venues from the Foursquare.com</a:t>
            </a:r>
          </a:p>
          <a:p>
            <a:r>
              <a:rPr lang="en-IN" sz="1600" i="1" dirty="0" smtClean="0"/>
              <a:t>Get the results and clean the data received and plot on the folium map for review.</a:t>
            </a:r>
          </a:p>
          <a:p>
            <a:r>
              <a:rPr lang="en-IN" sz="1600" i="1" dirty="0" smtClean="0"/>
              <a:t>Found 23 restaurants within the scope mentioned, Location shown with the blue circles.</a:t>
            </a:r>
            <a:r>
              <a:rPr lang="en-IN" sz="2000" i="1" dirty="0" smtClean="0"/>
              <a:t> </a:t>
            </a:r>
            <a:endParaRPr lang="en-IN" sz="2000" dirty="0"/>
          </a:p>
          <a:p>
            <a:endParaRPr lang="en-IN" dirty="0"/>
          </a:p>
        </p:txBody>
      </p:sp>
      <p:sp>
        <p:nvSpPr>
          <p:cNvPr id="4" name="Slide Number Placeholder 3"/>
          <p:cNvSpPr>
            <a:spLocks noGrp="1"/>
          </p:cNvSpPr>
          <p:nvPr>
            <p:ph type="sldNum" sz="quarter" idx="12"/>
          </p:nvPr>
        </p:nvSpPr>
        <p:spPr/>
        <p:txBody>
          <a:bodyPr/>
          <a:lstStyle/>
          <a:p>
            <a:fld id="{012B380C-CAFD-4666-841D-79CAAFD7B2BC}" type="slidenum">
              <a:rPr lang="en-IN" smtClean="0"/>
              <a:t>7</a:t>
            </a:fld>
            <a:endParaRPr lang="en-IN"/>
          </a:p>
        </p:txBody>
      </p:sp>
      <p:grpSp>
        <p:nvGrpSpPr>
          <p:cNvPr id="5" name="Group 4"/>
          <p:cNvGrpSpPr/>
          <p:nvPr/>
        </p:nvGrpSpPr>
        <p:grpSpPr>
          <a:xfrm>
            <a:off x="456910" y="2708920"/>
            <a:ext cx="8291554" cy="3960440"/>
            <a:chOff x="96870" y="2636912"/>
            <a:chExt cx="8723602" cy="411245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2636912"/>
              <a:ext cx="5976664" cy="360421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70" y="2636912"/>
              <a:ext cx="3683041" cy="411245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19135618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IN" sz="2800" b="1" i="1" dirty="0"/>
              <a:t>Orders </a:t>
            </a:r>
            <a:r>
              <a:rPr lang="en-IN" sz="2800" b="1" i="1" dirty="0" smtClean="0"/>
              <a:t>delivery </a:t>
            </a:r>
            <a:r>
              <a:rPr lang="en-IN" sz="2800" b="1" i="1" dirty="0"/>
              <a:t>Planning </a:t>
            </a:r>
            <a:r>
              <a:rPr lang="en-IN" sz="2800" b="1" i="1" dirty="0" smtClean="0"/>
              <a:t>– </a:t>
            </a:r>
            <a:br>
              <a:rPr lang="en-IN" sz="2800" b="1" i="1" dirty="0" smtClean="0"/>
            </a:br>
            <a:r>
              <a:rPr lang="en-IN" sz="2000" b="1" i="1" dirty="0" smtClean="0"/>
              <a:t>1</a:t>
            </a:r>
            <a:r>
              <a:rPr lang="en-IN" sz="2000" b="1" i="1" dirty="0"/>
              <a:t>, Clustering the restaurants for </a:t>
            </a:r>
            <a:r>
              <a:rPr lang="en-IN" sz="2000" b="1" i="1" dirty="0" smtClean="0"/>
              <a:t>delivery, based </a:t>
            </a:r>
            <a:r>
              <a:rPr lang="en-IN" sz="2000" b="1" i="1" dirty="0"/>
              <a:t>on their locations</a:t>
            </a:r>
            <a:r>
              <a:rPr lang="en-IN" sz="2000" b="1" dirty="0"/>
              <a:t/>
            </a:r>
            <a:br>
              <a:rPr lang="en-IN" sz="2000" b="1" dirty="0"/>
            </a:br>
            <a:endParaRPr lang="en-IN" sz="2800" dirty="0"/>
          </a:p>
        </p:txBody>
      </p:sp>
      <p:sp>
        <p:nvSpPr>
          <p:cNvPr id="3" name="Content Placeholder 2"/>
          <p:cNvSpPr>
            <a:spLocks noGrp="1"/>
          </p:cNvSpPr>
          <p:nvPr>
            <p:ph idx="1"/>
          </p:nvPr>
        </p:nvSpPr>
        <p:spPr>
          <a:xfrm>
            <a:off x="323528" y="1124744"/>
            <a:ext cx="8229600" cy="4525963"/>
          </a:xfrm>
        </p:spPr>
        <p:txBody>
          <a:bodyPr>
            <a:normAutofit/>
          </a:bodyPr>
          <a:lstStyle/>
          <a:p>
            <a:pPr marL="0" indent="0">
              <a:buNone/>
            </a:pPr>
            <a:r>
              <a:rPr lang="en-IN" sz="1600" i="1" u="sng" dirty="0" err="1" smtClean="0"/>
              <a:t>a.Evaluate</a:t>
            </a:r>
            <a:r>
              <a:rPr lang="en-IN" sz="1600" i="1" u="sng" dirty="0" smtClean="0"/>
              <a:t> the number of clusters to be formed</a:t>
            </a:r>
          </a:p>
          <a:p>
            <a:r>
              <a:rPr lang="en-IN" sz="1600" dirty="0" smtClean="0"/>
              <a:t>Unsupervised </a:t>
            </a:r>
            <a:r>
              <a:rPr lang="en-IN" sz="1600" dirty="0"/>
              <a:t>K- </a:t>
            </a:r>
            <a:r>
              <a:rPr lang="en-IN" sz="1600" dirty="0" smtClean="0"/>
              <a:t>mean clustering is used for the orders/restaurants clustering </a:t>
            </a:r>
          </a:p>
          <a:p>
            <a:r>
              <a:rPr lang="en-IN" sz="1600" dirty="0" smtClean="0"/>
              <a:t>To find </a:t>
            </a:r>
            <a:r>
              <a:rPr lang="en-IN" sz="1600" dirty="0"/>
              <a:t>the appropriate number of clusters which reduce the sum of square distance thus </a:t>
            </a:r>
            <a:r>
              <a:rPr lang="en-IN" sz="1600" dirty="0" smtClean="0"/>
              <a:t>distinct </a:t>
            </a:r>
            <a:r>
              <a:rPr lang="en-IN" sz="1600" dirty="0"/>
              <a:t>clean </a:t>
            </a:r>
            <a:r>
              <a:rPr lang="en-IN" sz="1600" dirty="0" smtClean="0"/>
              <a:t>clusters. I am using here the elbow method to finalize this.</a:t>
            </a:r>
          </a:p>
          <a:p>
            <a:r>
              <a:rPr lang="en-IN" sz="1600" dirty="0" smtClean="0"/>
              <a:t>By seeing the graph of the sum of squared distance </a:t>
            </a:r>
            <a:r>
              <a:rPr lang="en-IN" sz="1600" dirty="0" err="1" smtClean="0"/>
              <a:t>Vs</a:t>
            </a:r>
            <a:r>
              <a:rPr lang="en-IN" sz="1600" dirty="0" smtClean="0"/>
              <a:t> number of clusters , we can fairly choose cluster numbers to 5</a:t>
            </a:r>
          </a:p>
          <a:p>
            <a:pPr marL="0" indent="0">
              <a:buNone/>
            </a:pPr>
            <a:endParaRPr lang="en-IN" sz="1800" dirty="0"/>
          </a:p>
          <a:p>
            <a:endParaRPr lang="en-IN" sz="1800" dirty="0"/>
          </a:p>
        </p:txBody>
      </p:sp>
      <p:sp>
        <p:nvSpPr>
          <p:cNvPr id="4" name="Slide Number Placeholder 3"/>
          <p:cNvSpPr>
            <a:spLocks noGrp="1"/>
          </p:cNvSpPr>
          <p:nvPr>
            <p:ph type="sldNum" sz="quarter" idx="12"/>
          </p:nvPr>
        </p:nvSpPr>
        <p:spPr/>
        <p:txBody>
          <a:bodyPr/>
          <a:lstStyle/>
          <a:p>
            <a:fld id="{012B380C-CAFD-4666-841D-79CAAFD7B2BC}" type="slidenum">
              <a:rPr lang="en-IN" smtClean="0"/>
              <a:t>8</a:t>
            </a:fld>
            <a:endParaRPr lang="en-IN"/>
          </a:p>
        </p:txBody>
      </p:sp>
      <p:grpSp>
        <p:nvGrpSpPr>
          <p:cNvPr id="11" name="Group 10"/>
          <p:cNvGrpSpPr/>
          <p:nvPr/>
        </p:nvGrpSpPr>
        <p:grpSpPr>
          <a:xfrm>
            <a:off x="899592" y="2835740"/>
            <a:ext cx="4608512" cy="3905628"/>
            <a:chOff x="683568" y="2492896"/>
            <a:chExt cx="4608512" cy="4049644"/>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2492896"/>
              <a:ext cx="4608512" cy="40496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Connector 6"/>
            <p:cNvCxnSpPr/>
            <p:nvPr/>
          </p:nvCxnSpPr>
          <p:spPr>
            <a:xfrm flipH="1">
              <a:off x="1331640" y="5733256"/>
              <a:ext cx="1872208" cy="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203848" y="5733256"/>
              <a:ext cx="0" cy="360040"/>
            </a:xfrm>
            <a:prstGeom prst="line">
              <a:avLst/>
            </a:prstGeom>
            <a:ln>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788837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IN" sz="2800" b="1" i="1" dirty="0"/>
              <a:t>Orders delivery Planning – </a:t>
            </a:r>
            <a:br>
              <a:rPr lang="en-IN" sz="2800" b="1" i="1" dirty="0"/>
            </a:br>
            <a:r>
              <a:rPr lang="en-IN" sz="1800" b="1" i="1" dirty="0"/>
              <a:t>1, Clustering the restaurants for delivery, based on their locations</a:t>
            </a:r>
            <a:r>
              <a:rPr lang="en-IN" sz="1800" b="1" dirty="0"/>
              <a:t/>
            </a:r>
            <a:br>
              <a:rPr lang="en-IN" sz="1800" b="1" dirty="0"/>
            </a:br>
            <a:endParaRPr lang="en-IN" sz="1800" dirty="0"/>
          </a:p>
        </p:txBody>
      </p:sp>
      <p:sp>
        <p:nvSpPr>
          <p:cNvPr id="3" name="Content Placeholder 2"/>
          <p:cNvSpPr>
            <a:spLocks noGrp="1"/>
          </p:cNvSpPr>
          <p:nvPr>
            <p:ph idx="1"/>
          </p:nvPr>
        </p:nvSpPr>
        <p:spPr>
          <a:xfrm>
            <a:off x="323528" y="1268760"/>
            <a:ext cx="8229600" cy="4525963"/>
          </a:xfrm>
        </p:spPr>
        <p:txBody>
          <a:bodyPr>
            <a:normAutofit/>
          </a:bodyPr>
          <a:lstStyle/>
          <a:p>
            <a:pPr marL="0" indent="0">
              <a:buNone/>
            </a:pPr>
            <a:r>
              <a:rPr lang="en-IN" sz="1600" i="1" u="sng" dirty="0" smtClean="0"/>
              <a:t>b. Create 5 clusters with K-mean algorithm</a:t>
            </a:r>
          </a:p>
          <a:p>
            <a:r>
              <a:rPr lang="en-IN" sz="1600" dirty="0" smtClean="0"/>
              <a:t>Make use of sklearn package to come up with the clusters, and plot them on the map</a:t>
            </a:r>
          </a:p>
          <a:p>
            <a:r>
              <a:rPr lang="en-IN" sz="1600" dirty="0" smtClean="0"/>
              <a:t>After visual inspection and review , we can assign these restaurant  to different drivers.</a:t>
            </a:r>
          </a:p>
          <a:p>
            <a:pPr marL="0" indent="0">
              <a:buNone/>
            </a:pPr>
            <a:endParaRPr lang="en-IN" sz="1600" dirty="0" smtClean="0"/>
          </a:p>
          <a:p>
            <a:endParaRPr lang="en-IN" sz="1600" dirty="0" smtClean="0"/>
          </a:p>
          <a:p>
            <a:endParaRPr lang="en-IN" sz="1600" dirty="0"/>
          </a:p>
          <a:p>
            <a:endParaRPr lang="en-IN" sz="1600" dirty="0"/>
          </a:p>
        </p:txBody>
      </p:sp>
      <p:sp>
        <p:nvSpPr>
          <p:cNvPr id="4" name="Slide Number Placeholder 3"/>
          <p:cNvSpPr>
            <a:spLocks noGrp="1"/>
          </p:cNvSpPr>
          <p:nvPr>
            <p:ph type="sldNum" sz="quarter" idx="12"/>
          </p:nvPr>
        </p:nvSpPr>
        <p:spPr/>
        <p:txBody>
          <a:bodyPr/>
          <a:lstStyle/>
          <a:p>
            <a:fld id="{012B380C-CAFD-4666-841D-79CAAFD7B2BC}" type="slidenum">
              <a:rPr lang="en-IN" smtClean="0"/>
              <a:t>9</a:t>
            </a:fld>
            <a:endParaRPr lang="en-IN" dirty="0"/>
          </a:p>
        </p:txBody>
      </p:sp>
      <p:grpSp>
        <p:nvGrpSpPr>
          <p:cNvPr id="11" name="Group 10"/>
          <p:cNvGrpSpPr/>
          <p:nvPr/>
        </p:nvGrpSpPr>
        <p:grpSpPr>
          <a:xfrm>
            <a:off x="665588" y="2241939"/>
            <a:ext cx="6696744" cy="3960440"/>
            <a:chOff x="755576" y="2060848"/>
            <a:chExt cx="7103680" cy="4274731"/>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2060848"/>
              <a:ext cx="7103680" cy="4274731"/>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Group 9"/>
            <p:cNvGrpSpPr/>
            <p:nvPr/>
          </p:nvGrpSpPr>
          <p:grpSpPr>
            <a:xfrm>
              <a:off x="3203848" y="2708920"/>
              <a:ext cx="2736304" cy="3312368"/>
              <a:chOff x="3275856" y="2780928"/>
              <a:chExt cx="2736304" cy="3312368"/>
            </a:xfrm>
          </p:grpSpPr>
          <p:sp>
            <p:nvSpPr>
              <p:cNvPr id="5" name="Oval 4"/>
              <p:cNvSpPr/>
              <p:nvPr/>
            </p:nvSpPr>
            <p:spPr>
              <a:xfrm>
                <a:off x="3347864" y="2996952"/>
                <a:ext cx="936104" cy="1296144"/>
              </a:xfrm>
              <a:prstGeom prst="ellipse">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p:cNvSpPr/>
              <p:nvPr/>
            </p:nvSpPr>
            <p:spPr>
              <a:xfrm>
                <a:off x="3355072" y="4293096"/>
                <a:ext cx="1144920" cy="864096"/>
              </a:xfrm>
              <a:prstGeom prst="ellipse">
                <a:avLst/>
              </a:prstGeom>
              <a:no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p:cNvSpPr/>
              <p:nvPr/>
            </p:nvSpPr>
            <p:spPr>
              <a:xfrm>
                <a:off x="3275856" y="5229200"/>
                <a:ext cx="1105232" cy="86409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p:cNvSpPr/>
              <p:nvPr/>
            </p:nvSpPr>
            <p:spPr>
              <a:xfrm>
                <a:off x="4211960" y="2780928"/>
                <a:ext cx="504056" cy="6480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p:cNvSpPr/>
              <p:nvPr/>
            </p:nvSpPr>
            <p:spPr>
              <a:xfrm>
                <a:off x="5364088" y="3573016"/>
                <a:ext cx="648072" cy="50405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12" name="TextBox 11"/>
          <p:cNvSpPr txBox="1"/>
          <p:nvPr/>
        </p:nvSpPr>
        <p:spPr>
          <a:xfrm>
            <a:off x="3923972" y="2780928"/>
            <a:ext cx="287988" cy="369332"/>
          </a:xfrm>
          <a:prstGeom prst="rect">
            <a:avLst/>
          </a:prstGeom>
          <a:noFill/>
        </p:spPr>
        <p:txBody>
          <a:bodyPr wrap="square" rtlCol="0">
            <a:spAutoFit/>
          </a:bodyPr>
          <a:lstStyle/>
          <a:p>
            <a:r>
              <a:rPr lang="en-IN" dirty="0"/>
              <a:t>4</a:t>
            </a:r>
          </a:p>
        </p:txBody>
      </p:sp>
      <p:sp>
        <p:nvSpPr>
          <p:cNvPr id="14" name="TextBox 13"/>
          <p:cNvSpPr txBox="1"/>
          <p:nvPr/>
        </p:nvSpPr>
        <p:spPr>
          <a:xfrm>
            <a:off x="3253132" y="3060944"/>
            <a:ext cx="287988" cy="369332"/>
          </a:xfrm>
          <a:prstGeom prst="rect">
            <a:avLst/>
          </a:prstGeom>
          <a:noFill/>
        </p:spPr>
        <p:txBody>
          <a:bodyPr wrap="square" rtlCol="0">
            <a:spAutoFit/>
          </a:bodyPr>
          <a:lstStyle/>
          <a:p>
            <a:r>
              <a:rPr lang="en-IN" dirty="0" smtClean="0"/>
              <a:t>0</a:t>
            </a:r>
            <a:endParaRPr lang="en-IN" dirty="0"/>
          </a:p>
        </p:txBody>
      </p:sp>
      <p:sp>
        <p:nvSpPr>
          <p:cNvPr id="15" name="TextBox 14"/>
          <p:cNvSpPr txBox="1"/>
          <p:nvPr/>
        </p:nvSpPr>
        <p:spPr>
          <a:xfrm>
            <a:off x="3397126" y="4243352"/>
            <a:ext cx="287988" cy="369332"/>
          </a:xfrm>
          <a:prstGeom prst="rect">
            <a:avLst/>
          </a:prstGeom>
          <a:noFill/>
        </p:spPr>
        <p:txBody>
          <a:bodyPr wrap="square" rtlCol="0">
            <a:spAutoFit/>
          </a:bodyPr>
          <a:lstStyle/>
          <a:p>
            <a:r>
              <a:rPr lang="en-IN" dirty="0" smtClean="0"/>
              <a:t>1</a:t>
            </a:r>
            <a:endParaRPr lang="en-IN" dirty="0"/>
          </a:p>
        </p:txBody>
      </p:sp>
      <p:sp>
        <p:nvSpPr>
          <p:cNvPr id="16" name="TextBox 15"/>
          <p:cNvSpPr txBox="1"/>
          <p:nvPr/>
        </p:nvSpPr>
        <p:spPr>
          <a:xfrm>
            <a:off x="5076100" y="3501008"/>
            <a:ext cx="287988" cy="369332"/>
          </a:xfrm>
          <a:prstGeom prst="rect">
            <a:avLst/>
          </a:prstGeom>
          <a:noFill/>
        </p:spPr>
        <p:txBody>
          <a:bodyPr wrap="square" rtlCol="0">
            <a:spAutoFit/>
          </a:bodyPr>
          <a:lstStyle/>
          <a:p>
            <a:r>
              <a:rPr lang="en-IN" dirty="0" smtClean="0"/>
              <a:t>3</a:t>
            </a:r>
            <a:endParaRPr lang="en-IN" dirty="0"/>
          </a:p>
        </p:txBody>
      </p:sp>
      <p:sp>
        <p:nvSpPr>
          <p:cNvPr id="17" name="TextBox 16"/>
          <p:cNvSpPr txBox="1"/>
          <p:nvPr/>
        </p:nvSpPr>
        <p:spPr>
          <a:xfrm>
            <a:off x="3299966" y="5445224"/>
            <a:ext cx="287988" cy="369332"/>
          </a:xfrm>
          <a:prstGeom prst="rect">
            <a:avLst/>
          </a:prstGeom>
          <a:noFill/>
        </p:spPr>
        <p:txBody>
          <a:bodyPr wrap="square" rtlCol="0">
            <a:spAutoFit/>
          </a:bodyPr>
          <a:lstStyle/>
          <a:p>
            <a:r>
              <a:rPr lang="en-IN" dirty="0" smtClean="0"/>
              <a:t>2</a:t>
            </a:r>
            <a:endParaRPr lang="en-IN" dirty="0"/>
          </a:p>
        </p:txBody>
      </p:sp>
    </p:spTree>
    <p:extLst>
      <p:ext uri="{BB962C8B-B14F-4D97-AF65-F5344CB8AC3E}">
        <p14:creationId xmlns:p14="http://schemas.microsoft.com/office/powerpoint/2010/main" val="8446725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2778</TotalTime>
  <Words>949</Words>
  <Application>Microsoft Office PowerPoint</Application>
  <PresentationFormat>On-screen Show (4:3)</PresentationFormat>
  <Paragraphs>99</Paragraphs>
  <Slides>13</Slides>
  <Notes>1</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Food Delivery From Restaurants</vt:lpstr>
      <vt:lpstr>Introduction</vt:lpstr>
      <vt:lpstr>Business Problem</vt:lpstr>
      <vt:lpstr>Consumer’s Orders delivery planning – Orders clustering based on the restaurant and consumer locations</vt:lpstr>
      <vt:lpstr>Route Optimization</vt:lpstr>
      <vt:lpstr>Example Use Case</vt:lpstr>
      <vt:lpstr>   Getting the Restaurants information from the Foursqaure API  </vt:lpstr>
      <vt:lpstr>Orders delivery Planning –  1, Clustering the restaurants for delivery, based on their locations </vt:lpstr>
      <vt:lpstr>Orders delivery Planning –  1, Clustering the restaurants for delivery, based on their locations </vt:lpstr>
      <vt:lpstr>Orders delivery Planning –  2, Identifying the customers locations for the restaurants </vt:lpstr>
      <vt:lpstr>Orders delivery Planning –  3, Orders consolidations of the restaurants </vt:lpstr>
      <vt:lpstr>Optimization of delivery routes</vt:lpstr>
      <vt:lpstr>All Other Routes</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dc:title>
  <dc:creator>Prasanna</dc:creator>
  <cp:lastModifiedBy>Prasanna</cp:lastModifiedBy>
  <cp:revision>34</cp:revision>
  <dcterms:created xsi:type="dcterms:W3CDTF">2019-10-03T09:14:04Z</dcterms:created>
  <dcterms:modified xsi:type="dcterms:W3CDTF">2019-10-07T06:35:08Z</dcterms:modified>
</cp:coreProperties>
</file>

<file path=docProps/thumbnail.jpeg>
</file>